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93" r:id="rId5"/>
    <p:sldId id="314" r:id="rId6"/>
    <p:sldId id="337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52" r:id="rId22"/>
    <p:sldId id="348" r:id="rId23"/>
    <p:sldId id="353" r:id="rId24"/>
    <p:sldId id="345" r:id="rId25"/>
    <p:sldId id="339" r:id="rId26"/>
    <p:sldId id="334" r:id="rId27"/>
    <p:sldId id="343" r:id="rId28"/>
    <p:sldId id="347" r:id="rId29"/>
    <p:sldId id="346" r:id="rId30"/>
    <p:sldId id="344" r:id="rId31"/>
  </p:sldIdLst>
  <p:sldSz cx="9144000" cy="5143500" type="screen16x9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  <a:srgbClr val="F907B4"/>
    <a:srgbClr val="009999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61" autoAdjust="0"/>
    <p:restoredTop sz="95288" autoAdjust="0"/>
  </p:normalViewPr>
  <p:slideViewPr>
    <p:cSldViewPr>
      <p:cViewPr varScale="1">
        <p:scale>
          <a:sx n="171" d="100"/>
          <a:sy n="171" d="100"/>
        </p:scale>
        <p:origin x="-108" y="-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9620F-7AB4-4355-BF01-893589E3263D}" type="datetimeFigureOut">
              <a:rPr lang="fi-FI" smtClean="0"/>
              <a:t>30.11.2012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EA4D5C-DAFE-4B72-AC72-6210DA6A5DE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39464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508D9-6CBF-4900-95A5-3E67C83006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4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508D9-6CBF-4900-95A5-3E67C830061B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401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508D9-6CBF-4900-95A5-3E67C830061B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401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508D9-6CBF-4900-95A5-3E67C830061B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40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31641"/>
            <a:ext cx="7772400" cy="1102519"/>
          </a:xfrm>
        </p:spPr>
        <p:txBody>
          <a:bodyPr/>
          <a:lstStyle>
            <a:lvl1pPr algn="ctr">
              <a:defRPr>
                <a:solidFill>
                  <a:srgbClr val="33CCCC"/>
                </a:solidFill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849588"/>
            <a:ext cx="7776864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491880" y="0"/>
            <a:ext cx="2160240" cy="1419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haparral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753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82"/>
          <a:stretch/>
        </p:blipFill>
        <p:spPr>
          <a:xfrm>
            <a:off x="3449703" y="1730516"/>
            <a:ext cx="5691610" cy="3412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3518"/>
            <a:ext cx="5626968" cy="4659982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10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th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5" b="19755"/>
          <a:stretch/>
        </p:blipFill>
        <p:spPr>
          <a:xfrm>
            <a:off x="2687" y="1016116"/>
            <a:ext cx="3766977" cy="4127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1880" y="0"/>
            <a:ext cx="519492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81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Ma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0"/>
            <a:ext cx="519492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479" y="0"/>
            <a:ext cx="36777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70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9" r="9340"/>
          <a:stretch/>
        </p:blipFill>
        <p:spPr>
          <a:xfrm>
            <a:off x="5206482" y="411510"/>
            <a:ext cx="3937518" cy="4731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0"/>
            <a:ext cx="519492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039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rgbClr val="33CCCC"/>
                </a:solidFill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48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Georgia" pitchFamily="18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Georgia" pitchFamily="18" charset="0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Georgia" pitchFamily="18" charset="0"/>
              </a:defRPr>
            </a:lvl3pPr>
            <a:lvl4pPr marL="1600200" indent="-228600">
              <a:buClr>
                <a:schemeClr val="bg1">
                  <a:lumMod val="50000"/>
                </a:schemeClr>
              </a:buClr>
              <a:buFont typeface="Chaparral Pro" pitchFamily="18" charset="0"/>
              <a:buChar char="›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Georgia" pitchFamily="18" charset="0"/>
              </a:defRPr>
            </a:lvl4pPr>
            <a:lvl5pPr marL="2057400" indent="-228600">
              <a:buClr>
                <a:schemeClr val="bg1">
                  <a:lumMod val="50000"/>
                </a:schemeClr>
              </a:buClr>
              <a:buFont typeface="Chaparral Pro" pitchFamily="18" charset="0"/>
              <a:buChar char="›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Georgia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93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FC000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Georgia" pitchFamily="18" charset="0"/>
              </a:defRPr>
            </a:lvl1pPr>
            <a:lvl2pPr marL="800100" indent="-342900">
              <a:buClr>
                <a:srgbClr val="FFC000"/>
              </a:buClr>
              <a:buFont typeface="Chaparral Pro" pitchFamily="18" charset="0"/>
              <a:buChar char="›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Georgia" pitchFamily="18" charset="0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Georgia" pitchFamily="18" charset="0"/>
              </a:defRPr>
            </a:lvl3pPr>
            <a:lvl4pPr marL="1600200" indent="-228600">
              <a:buFont typeface="Chaparral Pro" pitchFamily="18" charset="0"/>
              <a:buChar char="›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Georgia" pitchFamily="18" charset="0"/>
              </a:defRPr>
            </a:lvl4pPr>
            <a:lvl5pPr marL="2057400" indent="-228600">
              <a:buFont typeface="Chaparral Pro" pitchFamily="18" charset="0"/>
              <a:buChar char="›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Georgia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86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907B4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Georgia" pitchFamily="18" charset="0"/>
              </a:defRPr>
            </a:lvl1pPr>
            <a:lvl2pPr marL="800100" indent="-342900">
              <a:buClr>
                <a:srgbClr val="F907B4"/>
              </a:buClr>
              <a:buFont typeface="Chaparral Pro" pitchFamily="18" charset="0"/>
              <a:buChar char="›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Georgia" pitchFamily="18" charset="0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Georgia" pitchFamily="18" charset="0"/>
              </a:defRPr>
            </a:lvl3pPr>
            <a:lvl4pPr marL="1600200" indent="-228600">
              <a:buFont typeface="Chaparral Pro" pitchFamily="18" charset="0"/>
              <a:buChar char="›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Georgia" pitchFamily="18" charset="0"/>
              </a:defRPr>
            </a:lvl4pPr>
            <a:lvl5pPr marL="2057400" indent="-228600">
              <a:buFont typeface="Chaparral Pro" pitchFamily="18" charset="0"/>
              <a:buChar char="›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Georgia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5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" y="0"/>
            <a:ext cx="914607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3466728" cy="474203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76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r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07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3466728" cy="47420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81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686800" cy="4742036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229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11454"/>
            <a:ext cx="8172400" cy="47420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460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1"/>
          <a:stretch/>
        </p:blipFill>
        <p:spPr>
          <a:xfrm>
            <a:off x="0" y="1059582"/>
            <a:ext cx="4036989" cy="40839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808" y="972428"/>
            <a:ext cx="5842992" cy="3687553"/>
          </a:xfrm>
        </p:spPr>
        <p:txBody>
          <a:bodyPr anchor="t"/>
          <a:lstStyle>
            <a:lvl1pPr algn="r">
              <a:defRPr>
                <a:solidFill>
                  <a:schemeClr val="tx1"/>
                </a:solidFill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813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46" y="4731990"/>
            <a:ext cx="1168377" cy="25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5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2" r:id="rId5"/>
    <p:sldLayoutId id="2147483673" r:id="rId6"/>
    <p:sldLayoutId id="2147483658" r:id="rId7"/>
    <p:sldLayoutId id="2147483660" r:id="rId8"/>
    <p:sldLayoutId id="2147483657" r:id="rId9"/>
    <p:sldLayoutId id="2147483659" r:id="rId10"/>
    <p:sldLayoutId id="2147483670" r:id="rId11"/>
    <p:sldLayoutId id="2147483671" r:id="rId12"/>
    <p:sldLayoutId id="2147483672" r:id="rId13"/>
    <p:sldLayoutId id="2147483651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Georg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9999"/>
        </a:buClr>
        <a:buFont typeface="Chaparral Pro" pitchFamily="18" charset="0"/>
        <a:buChar char="›"/>
        <a:defRPr sz="2800" kern="1200">
          <a:solidFill>
            <a:schemeClr val="tx1"/>
          </a:solidFill>
          <a:latin typeface="Georgia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009999"/>
        </a:buClr>
        <a:buFont typeface="Chaparral Pro" pitchFamily="18" charset="0"/>
        <a:buChar char="›"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Chaparral Pro" pitchFamily="18" charset="0"/>
        <a:buChar char="›"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haparral Pro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haparral Pro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nnegylling.fi/digistrategia-internet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dev.solita.fi/2012/11/27/episerver-quick-install-guide.html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1760" y="1779662"/>
            <a:ext cx="6046440" cy="1606575"/>
          </a:xfrm>
        </p:spPr>
        <p:txBody>
          <a:bodyPr>
            <a:normAutofit fontScale="90000"/>
          </a:bodyPr>
          <a:lstStyle/>
          <a:p>
            <a:pPr algn="l"/>
            <a:r>
              <a:rPr lang="fi-FI" sz="1800" dirty="0"/>
              <a:t>MATHM-37200 </a:t>
            </a:r>
            <a:r>
              <a:rPr lang="fi-FI" sz="1800" dirty="0" smtClean="0"/>
              <a:t>Hypermediajärjestelmät</a:t>
            </a:r>
            <a:r>
              <a:rPr lang="fi-FI" dirty="0" smtClean="0"/>
              <a:t/>
            </a:r>
            <a:br>
              <a:rPr lang="fi-FI" dirty="0" smtClean="0"/>
            </a:br>
            <a:r>
              <a:rPr lang="fi-FI" dirty="0"/>
              <a:t/>
            </a:r>
            <a:br>
              <a:rPr lang="fi-FI" dirty="0"/>
            </a:br>
            <a:r>
              <a:rPr lang="en-US" dirty="0" err="1" smtClean="0">
                <a:latin typeface="Georgia" pitchFamily="18" charset="0"/>
              </a:rPr>
              <a:t>EPiServer</a:t>
            </a:r>
            <a:r>
              <a:rPr lang="en-US" dirty="0" smtClean="0">
                <a:latin typeface="Georgia" pitchFamily="18" charset="0"/>
              </a:rPr>
              <a:t> .NET-</a:t>
            </a:r>
            <a:r>
              <a:rPr lang="en-US" dirty="0" err="1" smtClean="0">
                <a:latin typeface="Georgia" pitchFamily="18" charset="0"/>
              </a:rPr>
              <a:t>asiakasprojekteissa</a:t>
            </a:r>
            <a:endParaRPr lang="en-US" dirty="0">
              <a:latin typeface="Georg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 smtClean="0"/>
              <a:t>TTY 28.11</a:t>
            </a:r>
            <a:r>
              <a:rPr lang="fi-FI" dirty="0" smtClean="0">
                <a:latin typeface="Georgia" pitchFamily="18" charset="0"/>
              </a:rPr>
              <a:t>.2012</a:t>
            </a:r>
            <a:endParaRPr lang="en-US" dirty="0">
              <a:latin typeface="Georgi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8" y="267494"/>
            <a:ext cx="2016224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Georgia" pitchFamily="18" charset="0"/>
              </a:rPr>
              <a:t>Timo Lehtonen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Georgia" pitchFamily="18" charset="0"/>
              </a:rPr>
              <a:t>timo.lehtonen@solita.fi</a:t>
            </a:r>
            <a:endParaRPr lang="en-US" sz="1000" dirty="0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63888" y="915566"/>
            <a:ext cx="2016224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Georgia" pitchFamily="18" charset="0"/>
              </a:rPr>
              <a:t>Jarno Peltoniemi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Georgia" pitchFamily="18" charset="0"/>
              </a:rPr>
              <a:t>jarno.peltoniemi@solita.fi</a:t>
            </a:r>
            <a:endParaRPr lang="en-US" sz="10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38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/>
        </p:nvPicPr>
        <p:blipFill rotWithShape="1">
          <a:blip r:embed="rId2" cstate="print"/>
          <a:srcRect r="6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10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chemeClr val="bg2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8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0863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76"/>
          <a:stretch/>
        </p:blipFill>
        <p:spPr bwMode="auto">
          <a:xfrm>
            <a:off x="1" y="1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chemeClr val="bg2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6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36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chemeClr val="bg2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048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chemeClr val="bg2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930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2"/>
          <a:stretch/>
        </p:blipFill>
        <p:spPr>
          <a:xfrm>
            <a:off x="0" y="0"/>
            <a:ext cx="9144000" cy="5143500"/>
          </a:xfr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678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7" t="5719" r="-11057" b="19374"/>
          <a:stretch/>
        </p:blipFill>
        <p:spPr>
          <a:xfrm flipH="1">
            <a:off x="-572065" y="0"/>
            <a:ext cx="5149926" cy="5143500"/>
          </a:xfr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0"/>
          <a:stretch/>
        </p:blipFill>
        <p:spPr>
          <a:xfrm>
            <a:off x="4571999" y="0"/>
            <a:ext cx="4554415" cy="514350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9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06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87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Mitä tarkoittaa mobiili?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8930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339502"/>
            <a:ext cx="455124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i-FI" dirty="0" smtClean="0"/>
              <a:t>Johdanto - Solita</a:t>
            </a:r>
            <a:br>
              <a:rPr lang="fi-FI" dirty="0" smtClean="0"/>
            </a:br>
            <a:endParaRPr lang="fi-FI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i-FI" dirty="0" smtClean="0"/>
              <a:t>Web-julkaisujärjestelmät murroksessa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i-FI" dirty="0" smtClean="0"/>
              <a:t>Maailma </a:t>
            </a:r>
            <a:r>
              <a:rPr lang="fi-FI" dirty="0"/>
              <a:t>on </a:t>
            </a:r>
            <a:r>
              <a:rPr lang="fi-FI" dirty="0" smtClean="0"/>
              <a:t>mobiili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i-FI" dirty="0" smtClean="0"/>
              <a:t>Markkinointi </a:t>
            </a:r>
            <a:r>
              <a:rPr lang="fi-FI" dirty="0"/>
              <a:t>- mitä on </a:t>
            </a:r>
            <a:r>
              <a:rPr lang="fi-FI" dirty="0" smtClean="0"/>
              <a:t>muuttunut?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i-FI" dirty="0" smtClean="0"/>
              <a:t>Verkkokauppa </a:t>
            </a:r>
            <a:r>
              <a:rPr lang="fi-FI" dirty="0"/>
              <a:t>osana </a:t>
            </a:r>
            <a:r>
              <a:rPr lang="fi-FI" dirty="0" smtClean="0"/>
              <a:t>palvelua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i-FI" dirty="0" smtClean="0"/>
              <a:t>Online </a:t>
            </a:r>
            <a:r>
              <a:rPr lang="fi-FI" dirty="0"/>
              <a:t>on </a:t>
            </a:r>
            <a:r>
              <a:rPr lang="fi-FI" dirty="0" smtClean="0"/>
              <a:t>liiketoimintaa</a:t>
            </a:r>
            <a:br>
              <a:rPr lang="fi-FI" dirty="0" smtClean="0"/>
            </a:br>
            <a:endParaRPr lang="fi-FI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i-FI" dirty="0"/>
              <a:t>EPiServer CMS Yamarin-projektissa</a:t>
            </a:r>
            <a:br>
              <a:rPr lang="fi-FI" dirty="0"/>
            </a:br>
            <a:endParaRPr lang="fi-FI" dirty="0"/>
          </a:p>
          <a:p>
            <a:pPr marL="285750" indent="-285750">
              <a:buFont typeface="Arial" pitchFamily="34" charset="0"/>
              <a:buChar char="•"/>
            </a:pPr>
            <a:r>
              <a:rPr lang="fi-FI" dirty="0" smtClean="0"/>
              <a:t>Hakukoneoptimointi</a:t>
            </a:r>
            <a:br>
              <a:rPr lang="fi-FI" dirty="0" smtClean="0"/>
            </a:br>
            <a:endParaRPr lang="fi-FI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i-FI" dirty="0" smtClean="0"/>
              <a:t>Responsiivisuus</a:t>
            </a:r>
          </a:p>
          <a:p>
            <a:pPr marL="285750" indent="-285750">
              <a:buFont typeface="Arial" pitchFamily="34" charset="0"/>
              <a:buChar char="•"/>
            </a:pPr>
            <a:endParaRPr lang="fi-FI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i-FI" dirty="0" smtClean="0"/>
              <a:t>Yhteenveto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7770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/>
              <a:t>Web-julkaisujärjestelmät murroksessa</a:t>
            </a:r>
          </a:p>
        </p:txBody>
      </p:sp>
    </p:spTree>
    <p:extLst>
      <p:ext uri="{BB962C8B-B14F-4D97-AF65-F5344CB8AC3E}">
        <p14:creationId xmlns:p14="http://schemas.microsoft.com/office/powerpoint/2010/main" val="278201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EPiServer CMS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3558"/>
            <a:ext cx="8229600" cy="3394472"/>
          </a:xfrm>
        </p:spPr>
        <p:txBody>
          <a:bodyPr/>
          <a:lstStyle/>
          <a:p>
            <a:endParaRPr lang="fi-FI" dirty="0" smtClean="0"/>
          </a:p>
          <a:p>
            <a:endParaRPr lang="fi-FI" dirty="0"/>
          </a:p>
          <a:p>
            <a:r>
              <a:rPr lang="fi-FI" dirty="0" smtClean="0"/>
              <a:t>Maailmassa on 4000 CMS:ää</a:t>
            </a:r>
          </a:p>
          <a:p>
            <a:r>
              <a:rPr lang="fi-FI" dirty="0" smtClean="0"/>
              <a:t>Miksi EPiServer?</a:t>
            </a:r>
            <a:endParaRPr lang="fi-FI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1470"/>
            <a:ext cx="5157403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783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fi-FI" dirty="0" smtClean="0"/>
              <a:t>EPiServer  CMS Yamarin-projektissa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3828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3" t="6839" r="13400" b="35826"/>
          <a:stretch/>
        </p:blipFill>
        <p:spPr bwMode="auto">
          <a:xfrm>
            <a:off x="0" y="0"/>
            <a:ext cx="9153582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853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fi-FI" dirty="0" smtClean="0"/>
              <a:t>Hakukoneoptimointi</a:t>
            </a:r>
            <a:r>
              <a:rPr lang="fi-FI" dirty="0"/>
              <a:t/>
            </a:r>
            <a:br>
              <a:rPr lang="fi-FI" dirty="0"/>
            </a:b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837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jannegylling.fi/wp-content/uploads/2012/10/web-flows-digistrategia-gylling-600x2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915566"/>
            <a:ext cx="57150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Hakukoneoptimointia – mitä ja miksi?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17229"/>
            <a:ext cx="8229600" cy="1230785"/>
          </a:xfrm>
        </p:spPr>
        <p:txBody>
          <a:bodyPr>
            <a:normAutofit fontScale="92500"/>
          </a:bodyPr>
          <a:lstStyle/>
          <a:p>
            <a:r>
              <a:rPr lang="fi-FI" dirty="0" smtClean="0"/>
              <a:t>Solitalainen palvelumuotoilija Janne Gylling: </a:t>
            </a:r>
            <a:r>
              <a:rPr lang="fi-FI" dirty="0" smtClean="0">
                <a:hlinkClick r:id="rId3"/>
              </a:rPr>
              <a:t>http</a:t>
            </a:r>
            <a:r>
              <a:rPr lang="fi-FI" dirty="0">
                <a:hlinkClick r:id="rId3"/>
              </a:rPr>
              <a:t>://www.jannegylling.fi/digistrategia-internet</a:t>
            </a:r>
            <a:r>
              <a:rPr lang="fi-FI" dirty="0" smtClean="0">
                <a:hlinkClick r:id="rId3"/>
              </a:rPr>
              <a:t>/</a:t>
            </a:r>
            <a:r>
              <a:rPr lang="fi-FI" dirty="0" smtClean="0"/>
              <a:t> </a:t>
            </a:r>
            <a:endParaRPr lang="fi-FI" dirty="0"/>
          </a:p>
          <a:p>
            <a:endParaRPr lang="fi-FI" dirty="0"/>
          </a:p>
        </p:txBody>
      </p:sp>
      <p:sp>
        <p:nvSpPr>
          <p:cNvPr id="4" name="Rectangle 3"/>
          <p:cNvSpPr/>
          <p:nvPr/>
        </p:nvSpPr>
        <p:spPr>
          <a:xfrm>
            <a:off x="611560" y="4659982"/>
            <a:ext cx="1754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dirty="0"/>
              <a:t>@JanneGylling</a:t>
            </a:r>
          </a:p>
        </p:txBody>
      </p:sp>
    </p:spTree>
    <p:extLst>
      <p:ext uri="{BB962C8B-B14F-4D97-AF65-F5344CB8AC3E}">
        <p14:creationId xmlns:p14="http://schemas.microsoft.com/office/powerpoint/2010/main" val="384917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/>
          <p:cNvSpPr>
            <a:spLocks noGrp="1"/>
          </p:cNvSpPr>
          <p:nvPr>
            <p:ph type="title"/>
          </p:nvPr>
        </p:nvSpPr>
        <p:spPr>
          <a:xfrm>
            <a:off x="385192" y="51470"/>
            <a:ext cx="8229600" cy="661764"/>
          </a:xfrm>
        </p:spPr>
        <p:txBody>
          <a:bodyPr>
            <a:normAutofit/>
          </a:bodyPr>
          <a:lstStyle/>
          <a:p>
            <a:r>
              <a:rPr lang="fi-FI" sz="2400" dirty="0" smtClean="0">
                <a:solidFill>
                  <a:srgbClr val="F907B4"/>
                </a:solidFill>
              </a:rPr>
              <a:t>Hakukoneoptimoinnin periaatteet</a:t>
            </a:r>
            <a:endParaRPr lang="fi-FI" sz="2400" dirty="0">
              <a:solidFill>
                <a:srgbClr val="F907B4"/>
              </a:solidFill>
            </a:endParaRPr>
          </a:p>
        </p:txBody>
      </p:sp>
      <p:sp>
        <p:nvSpPr>
          <p:cNvPr id="5" name="Ellipsi 7"/>
          <p:cNvSpPr>
            <a:spLocks noChangeAspect="1"/>
          </p:cNvSpPr>
          <p:nvPr/>
        </p:nvSpPr>
        <p:spPr>
          <a:xfrm>
            <a:off x="4283968" y="987574"/>
            <a:ext cx="1296144" cy="1296296"/>
          </a:xfrm>
          <a:prstGeom prst="ellipse">
            <a:avLst/>
          </a:prstGeom>
          <a:solidFill>
            <a:schemeClr val="lt1">
              <a:alpha val="34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fi-FI" sz="1200" dirty="0" smtClean="0"/>
              <a:t>&lt;title&gt;</a:t>
            </a:r>
            <a:endParaRPr lang="fi-FI" sz="1200" dirty="0"/>
          </a:p>
        </p:txBody>
      </p:sp>
      <p:sp>
        <p:nvSpPr>
          <p:cNvPr id="6" name="Ellipsi 5"/>
          <p:cNvSpPr>
            <a:spLocks noChangeAspect="1"/>
          </p:cNvSpPr>
          <p:nvPr/>
        </p:nvSpPr>
        <p:spPr>
          <a:xfrm>
            <a:off x="5796136" y="1059582"/>
            <a:ext cx="1414508" cy="1414674"/>
          </a:xfrm>
          <a:prstGeom prst="ellipse">
            <a:avLst/>
          </a:prstGeom>
          <a:solidFill>
            <a:schemeClr val="lt1">
              <a:alpha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&lt;meta&gt; description</a:t>
            </a:r>
            <a:endParaRPr lang="fi-FI" sz="1200" dirty="0"/>
          </a:p>
        </p:txBody>
      </p:sp>
      <p:sp>
        <p:nvSpPr>
          <p:cNvPr id="7" name="Ellipsi 7"/>
          <p:cNvSpPr>
            <a:spLocks noChangeAspect="1"/>
          </p:cNvSpPr>
          <p:nvPr/>
        </p:nvSpPr>
        <p:spPr>
          <a:xfrm>
            <a:off x="971600" y="771550"/>
            <a:ext cx="1296144" cy="1296296"/>
          </a:xfrm>
          <a:prstGeom prst="ellipse">
            <a:avLst/>
          </a:prstGeom>
          <a:solidFill>
            <a:schemeClr val="lt1">
              <a:alpha val="34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fi-FI" sz="1200" dirty="0"/>
              <a:t>d</a:t>
            </a:r>
            <a:r>
              <a:rPr lang="fi-FI" sz="1200" dirty="0" smtClean="0"/>
              <a:t>omain-nimi</a:t>
            </a:r>
            <a:endParaRPr lang="fi-FI" sz="1200" dirty="0"/>
          </a:p>
        </p:txBody>
      </p:sp>
      <p:sp>
        <p:nvSpPr>
          <p:cNvPr id="8" name="Ellipsi 7"/>
          <p:cNvSpPr>
            <a:spLocks noChangeAspect="1"/>
          </p:cNvSpPr>
          <p:nvPr/>
        </p:nvSpPr>
        <p:spPr>
          <a:xfrm>
            <a:off x="2483768" y="843558"/>
            <a:ext cx="1368152" cy="1368312"/>
          </a:xfrm>
          <a:prstGeom prst="ellipse">
            <a:avLst/>
          </a:prstGeom>
          <a:solidFill>
            <a:schemeClr val="lt1">
              <a:alpha val="34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fi-FI" sz="1200" dirty="0" smtClean="0"/>
              <a:t>url</a:t>
            </a:r>
            <a:endParaRPr lang="fi-FI" sz="1200" dirty="0"/>
          </a:p>
        </p:txBody>
      </p:sp>
      <p:sp>
        <p:nvSpPr>
          <p:cNvPr id="9" name="Ellipsi 5"/>
          <p:cNvSpPr>
            <a:spLocks noChangeAspect="1"/>
          </p:cNvSpPr>
          <p:nvPr/>
        </p:nvSpPr>
        <p:spPr>
          <a:xfrm>
            <a:off x="1979712" y="2499742"/>
            <a:ext cx="1414508" cy="1414674"/>
          </a:xfrm>
          <a:prstGeom prst="ellipse">
            <a:avLst/>
          </a:prstGeom>
          <a:solidFill>
            <a:schemeClr val="lt1">
              <a:alpha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500 sanaa sivulla</a:t>
            </a:r>
            <a:endParaRPr lang="fi-FI" sz="1200" dirty="0"/>
          </a:p>
        </p:txBody>
      </p:sp>
      <p:sp>
        <p:nvSpPr>
          <p:cNvPr id="10" name="Ellipsi 5"/>
          <p:cNvSpPr>
            <a:spLocks noChangeAspect="1"/>
          </p:cNvSpPr>
          <p:nvPr/>
        </p:nvSpPr>
        <p:spPr>
          <a:xfrm>
            <a:off x="3720730" y="2643758"/>
            <a:ext cx="1414508" cy="1414674"/>
          </a:xfrm>
          <a:prstGeom prst="ellipse">
            <a:avLst/>
          </a:prstGeom>
          <a:solidFill>
            <a:schemeClr val="lt1">
              <a:alpha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OIKEA</a:t>
            </a:r>
            <a:br>
              <a:rPr lang="fi-FI" sz="1200" dirty="0" smtClean="0"/>
            </a:br>
            <a:r>
              <a:rPr lang="fi-FI" sz="1200" dirty="0" smtClean="0"/>
              <a:t>avainsana sivulla n. 6 kertaa</a:t>
            </a:r>
            <a:endParaRPr lang="fi-FI" sz="1200" dirty="0"/>
          </a:p>
        </p:txBody>
      </p:sp>
      <p:sp>
        <p:nvSpPr>
          <p:cNvPr id="11" name="Ellipsi 5"/>
          <p:cNvSpPr>
            <a:spLocks noChangeAspect="1"/>
          </p:cNvSpPr>
          <p:nvPr/>
        </p:nvSpPr>
        <p:spPr>
          <a:xfrm>
            <a:off x="205164" y="2283870"/>
            <a:ext cx="1414508" cy="1414674"/>
          </a:xfrm>
          <a:prstGeom prst="ellipse">
            <a:avLst/>
          </a:prstGeom>
          <a:solidFill>
            <a:schemeClr val="l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&lt;h1&gt;, &lt;h2&gt;, &lt;ul&gt;  </a:t>
            </a:r>
            <a:endParaRPr lang="fi-FI" sz="1200" dirty="0"/>
          </a:p>
        </p:txBody>
      </p:sp>
      <p:sp>
        <p:nvSpPr>
          <p:cNvPr id="12" name="Ellipsi 5"/>
          <p:cNvSpPr>
            <a:spLocks noChangeAspect="1"/>
          </p:cNvSpPr>
          <p:nvPr/>
        </p:nvSpPr>
        <p:spPr>
          <a:xfrm>
            <a:off x="5364088" y="2500823"/>
            <a:ext cx="1414508" cy="1414674"/>
          </a:xfrm>
          <a:prstGeom prst="ellipse">
            <a:avLst/>
          </a:prstGeom>
          <a:solidFill>
            <a:schemeClr val="lt1">
              <a:alpha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Ei liioiteltu</a:t>
            </a:r>
            <a:endParaRPr lang="fi-FI" sz="1200" dirty="0"/>
          </a:p>
        </p:txBody>
      </p:sp>
      <p:sp>
        <p:nvSpPr>
          <p:cNvPr id="13" name="Ellipsi 5"/>
          <p:cNvSpPr>
            <a:spLocks noChangeAspect="1"/>
          </p:cNvSpPr>
          <p:nvPr/>
        </p:nvSpPr>
        <p:spPr>
          <a:xfrm>
            <a:off x="7092280" y="2983952"/>
            <a:ext cx="1872208" cy="1872428"/>
          </a:xfrm>
          <a:prstGeom prst="ellipse">
            <a:avLst/>
          </a:prstGeom>
          <a:solidFill>
            <a:schemeClr val="lt1">
              <a:alpha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=&gt; Ihmiselle helppolukuinen ja jäsennelty</a:t>
            </a:r>
            <a:endParaRPr lang="fi-FI" sz="1200" dirty="0"/>
          </a:p>
        </p:txBody>
      </p:sp>
      <p:sp>
        <p:nvSpPr>
          <p:cNvPr id="14" name="Ellipsi 5"/>
          <p:cNvSpPr>
            <a:spLocks noChangeAspect="1"/>
          </p:cNvSpPr>
          <p:nvPr/>
        </p:nvSpPr>
        <p:spPr>
          <a:xfrm>
            <a:off x="107504" y="3827097"/>
            <a:ext cx="1080120" cy="1080247"/>
          </a:xfrm>
          <a:prstGeom prst="ellipse">
            <a:avLst/>
          </a:prstGeom>
          <a:solidFill>
            <a:schemeClr val="lt1">
              <a:alpha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Google maps</a:t>
            </a:r>
            <a:endParaRPr lang="fi-FI" sz="1200" dirty="0"/>
          </a:p>
        </p:txBody>
      </p:sp>
      <p:sp>
        <p:nvSpPr>
          <p:cNvPr id="15" name="Ellipsi 5"/>
          <p:cNvSpPr>
            <a:spLocks noChangeAspect="1"/>
          </p:cNvSpPr>
          <p:nvPr/>
        </p:nvSpPr>
        <p:spPr>
          <a:xfrm>
            <a:off x="1259632" y="4011783"/>
            <a:ext cx="1080120" cy="1080247"/>
          </a:xfrm>
          <a:prstGeom prst="ellipse">
            <a:avLst/>
          </a:prstGeom>
          <a:solidFill>
            <a:schemeClr val="lt1">
              <a:alpha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Google analy-tics</a:t>
            </a:r>
            <a:endParaRPr lang="fi-FI" sz="1200" dirty="0"/>
          </a:p>
        </p:txBody>
      </p:sp>
      <p:sp>
        <p:nvSpPr>
          <p:cNvPr id="16" name="Ellipsi 5"/>
          <p:cNvSpPr>
            <a:spLocks noChangeAspect="1"/>
          </p:cNvSpPr>
          <p:nvPr/>
        </p:nvSpPr>
        <p:spPr>
          <a:xfrm>
            <a:off x="2455183" y="4009323"/>
            <a:ext cx="1080120" cy="1080247"/>
          </a:xfrm>
          <a:prstGeom prst="ellipse">
            <a:avLst/>
          </a:prstGeom>
          <a:solidFill>
            <a:schemeClr val="lt1">
              <a:alpha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CAPS-LOCK CSS:llä</a:t>
            </a:r>
            <a:endParaRPr lang="fi-FI" sz="1200" dirty="0"/>
          </a:p>
        </p:txBody>
      </p:sp>
      <p:sp>
        <p:nvSpPr>
          <p:cNvPr id="17" name="Ellipsi 5"/>
          <p:cNvSpPr>
            <a:spLocks noChangeAspect="1"/>
          </p:cNvSpPr>
          <p:nvPr/>
        </p:nvSpPr>
        <p:spPr>
          <a:xfrm>
            <a:off x="4499992" y="4011783"/>
            <a:ext cx="1080120" cy="1080247"/>
          </a:xfrm>
          <a:prstGeom prst="ellipse">
            <a:avLst/>
          </a:prstGeom>
          <a:solidFill>
            <a:schemeClr val="lt1">
              <a:alpha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Ext links</a:t>
            </a:r>
            <a:endParaRPr lang="fi-FI" sz="1200" dirty="0"/>
          </a:p>
        </p:txBody>
      </p:sp>
      <p:sp>
        <p:nvSpPr>
          <p:cNvPr id="18" name="Ellipsi 5"/>
          <p:cNvSpPr>
            <a:spLocks noChangeAspect="1"/>
          </p:cNvSpPr>
          <p:nvPr/>
        </p:nvSpPr>
        <p:spPr>
          <a:xfrm>
            <a:off x="5624491" y="3998053"/>
            <a:ext cx="1107749" cy="1107879"/>
          </a:xfrm>
          <a:prstGeom prst="ellipse">
            <a:avLst/>
          </a:prstGeom>
          <a:solidFill>
            <a:schemeClr val="lt1">
              <a:alpha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Mikä puuttuu?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105886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9502"/>
            <a:ext cx="8686800" cy="3816424"/>
          </a:xfrm>
        </p:spPr>
        <p:txBody>
          <a:bodyPr/>
          <a:lstStyle/>
          <a:p>
            <a:pPr marL="285750" indent="-285750"/>
            <a:r>
              <a:rPr lang="fi-FI" dirty="0"/>
              <a:t/>
            </a:r>
            <a:br>
              <a:rPr lang="fi-FI" dirty="0"/>
            </a:br>
            <a:r>
              <a:rPr lang="fi-FI" dirty="0"/>
              <a:t>Yhteenveto</a:t>
            </a:r>
            <a:br>
              <a:rPr lang="fi-FI" dirty="0"/>
            </a:br>
            <a:endParaRPr lang="fi-FI" dirty="0"/>
          </a:p>
        </p:txBody>
      </p:sp>
      <p:sp>
        <p:nvSpPr>
          <p:cNvPr id="3" name="TextBox 2"/>
          <p:cNvSpPr txBox="1"/>
          <p:nvPr/>
        </p:nvSpPr>
        <p:spPr>
          <a:xfrm>
            <a:off x="1547664" y="3651870"/>
            <a:ext cx="695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hlinkClick r:id="rId2"/>
              </a:rPr>
              <a:t>http</a:t>
            </a:r>
            <a:r>
              <a:rPr lang="fi-FI">
                <a:hlinkClick r:id="rId2"/>
              </a:rPr>
              <a:t>://</a:t>
            </a:r>
            <a:r>
              <a:rPr lang="fi-FI" smtClean="0">
                <a:hlinkClick r:id="rId2"/>
              </a:rPr>
              <a:t>dev.solita.fi/2012/11/27/episerver-quick-install-guide.html</a:t>
            </a:r>
            <a:r>
              <a:rPr lang="fi-FI" smtClean="0"/>
              <a:t>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457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Solita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224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24"/>
          <a:stretch/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55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813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4"/>
          <a:stretch/>
        </p:blipFill>
        <p:spPr bwMode="auto">
          <a:xfrm>
            <a:off x="1" y="-1"/>
            <a:ext cx="9143999" cy="514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876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1418" t="35672" r="1325" b="7686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920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4"/>
          <a:stretch/>
        </p:blipFill>
        <p:spPr>
          <a:xfrm>
            <a:off x="0" y="1"/>
            <a:ext cx="9144000" cy="5143500"/>
          </a:xfr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5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b="34251"/>
          <a:stretch/>
        </p:blipFill>
        <p:spPr bwMode="auto">
          <a:xfrm>
            <a:off x="0" y="0"/>
            <a:ext cx="9144000" cy="514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53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olita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418CA"/>
      </a:accent1>
      <a:accent2>
        <a:srgbClr val="2BDAE3"/>
      </a:accent2>
      <a:accent3>
        <a:srgbClr val="FFC000"/>
      </a:accent3>
      <a:accent4>
        <a:srgbClr val="632423"/>
      </a:accent4>
      <a:accent5>
        <a:srgbClr val="FFFFFF"/>
      </a:accent5>
      <a:accent6>
        <a:srgbClr val="974806"/>
      </a:accent6>
      <a:hlink>
        <a:srgbClr val="0000FF"/>
      </a:hlink>
      <a:folHlink>
        <a:srgbClr val="800080"/>
      </a:folHlink>
    </a:clrScheme>
    <a:fontScheme name="Solita Georgia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8E0AD0AEFBDEF34DBC1718472F13A6A8" ma:contentTypeVersion="0" ma:contentTypeDescription="Luo uusi asiakirja." ma:contentTypeScope="" ma:versionID="ee3aa26dcd2077ff392eab8cc713ebb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e0100cabb18a25d4bc9820569b44ec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3878B5B-1956-41FD-A3CF-1DF736D49C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1060E52-1823-491F-8A95-827BBDCEAC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F60644-6227-443A-940F-BDC85ECB95DF}">
  <ds:schemaRefs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1868</TotalTime>
  <Words>97</Words>
  <Application>Microsoft Office PowerPoint</Application>
  <PresentationFormat>On-screen Show (16:9)</PresentationFormat>
  <Paragraphs>51</Paragraphs>
  <Slides>27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MATHM-37200 Hypermediajärjestelmät  EPiServer .NET-asiakasprojekteissa</vt:lpstr>
      <vt:lpstr>PowerPoint Presentation</vt:lpstr>
      <vt:lpstr>Solita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Mitä tarkoittaa mobiili?</vt:lpstr>
      <vt:lpstr>Web-julkaisujärjestelmät murroksessa</vt:lpstr>
      <vt:lpstr>EPiServer CMS</vt:lpstr>
      <vt:lpstr>EPiServer  CMS Yamarin-projektissa</vt:lpstr>
      <vt:lpstr>PowerPoint Presentation</vt:lpstr>
      <vt:lpstr>Hakukoneoptimointi </vt:lpstr>
      <vt:lpstr>Hakukoneoptimointia – mitä ja miksi?</vt:lpstr>
      <vt:lpstr>Hakukoneoptimoinnin periaatteet</vt:lpstr>
      <vt:lpstr> Yhteenveto </vt:lpstr>
    </vt:vector>
  </TitlesOfParts>
  <Company>Solita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Janne Gylling</dc:creator>
  <cp:lastModifiedBy>Timo Lehtonen</cp:lastModifiedBy>
  <cp:revision>126</cp:revision>
  <dcterms:created xsi:type="dcterms:W3CDTF">2012-05-15T09:34:24Z</dcterms:created>
  <dcterms:modified xsi:type="dcterms:W3CDTF">2012-11-30T06:05:06Z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0x0101008E0AD0AEFBDEF34DBC1718472F13A6A8</vt:lpwstr>
  </property>
</Properties>
</file>